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1.xml><?xml version="1.0" encoding="utf-8"?>
<a:tblStyleLst xmlns:a="http://schemas.openxmlformats.org/drawingml/2006/main" xmlns:r="http://schemas.openxmlformats.org/officeDocument/2006/relationships" def="{90651C3A-4460-11DB-9652-00E08161165F}">
  <a:tblStyle styleId="{2C5A4806-8CEF-4370-A6A8-BDF0E03EC12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1.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1.xml"/><Relationship Id="rId3" Type="http://schemas.openxmlformats.org/officeDocument/2006/relationships/presProps" Target="presProps1.xml"/><Relationship Id="rId4" Type="http://schemas.openxmlformats.org/officeDocument/2006/relationships/tableStyles" Target="tableStyles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77816d977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7816d977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printed the </a:t>
            </a:r>
            <a:r>
              <a:rPr lang="en"/>
              <a:t>eigenfaces</a:t>
            </a:r>
            <a:r>
              <a:rPr lang="en"/>
              <a:t> to get a understanding of which features has the most variance. As you can see features like spectacles,mustaches,eyes have a lot of variance in them. Yes, it looked creepy to us too.</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7793a686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7793a686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42850"/>
              </a:lnSpc>
              <a:spcBef>
                <a:spcPts val="0"/>
              </a:spcBef>
              <a:spcAft>
                <a:spcPts val="0"/>
              </a:spcAft>
              <a:buNone/>
            </a:pPr>
            <a:r>
              <a:rPr lang="en"/>
              <a:t>We were not completely satisfied with the PCA method. So we decided to do other methods too. After some research, we figured out the Linear Discriminant analysis works well with facial recognition. We then decided to use the ensemble technique. So we used SVC,PCA,KNN,Logistic Regression,LDA,Random Forrest and Naive Bayes for this. We also cross validated to find the best k in KNN and the best c in SVC. As you can see ensemble does not provide with the highest accuracy. But running individual classifier had a lot of variance between different runs. Since the accuracy for ensemble is only slightly lower, we feel more </a:t>
            </a:r>
            <a:r>
              <a:rPr lang="en"/>
              <a:t>comfortable</a:t>
            </a:r>
            <a:r>
              <a:rPr lang="en"/>
              <a:t> with the Ensemble technique. To get to these numbers, we did a monte carlo simulation, by running all the methods a 100 times and taking the mode for the answers. SVC-support vector machine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77793a686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77793a686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77793a686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77793a686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77793a686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7793a686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77816d9772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77816d9772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77816d977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77816d977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was recently in India, well before corona to attend a wedding. As you might imagine, it was a grand wedding with many events. A week after it was over, we were bombarded with all the photos. To be honest, I was interested in the photos in which I was there. So I had to manually go through all of them and save the ones in which I was there. This is when I thought, would be cool to put all images in the system and it would just throw out the ones I want. We are trying to achieve something around this.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77793a68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77793a68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Youssef</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77793a6869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77793a686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77793a6869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7793a6869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77793a686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7793a686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Youssef</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77793a686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7793a686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77816d977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7816d977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the final origal faces that we get after the data transformation. On this data we run the PCA. Lets see how that goes.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77793a686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77793a686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dimensionality reduction, we used PCA. First we had to find out the number of components that we want to work with.We do this using explained variance ratio. As we can see from the graphs, at around 57 components we start to achieve higher than 96% explained variance ratio. This is something we felt </a:t>
            </a:r>
            <a:r>
              <a:rPr lang="en"/>
              <a:t>comfortable</a:t>
            </a:r>
            <a:r>
              <a:rPr lang="en"/>
              <a:t> working with.</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each-day">
    <p:bg>
      <p:bgPr>
        <a:solidFill>
          <a:srgbClr val="CFE2F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1.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6.jpg"/><Relationship Id="rId5" Type="http://schemas.openxmlformats.org/officeDocument/2006/relationships/image" Target="../media/image10.jpg"/><Relationship Id="rId6" Type="http://schemas.openxmlformats.org/officeDocument/2006/relationships/image" Target="../media/image3.jpg"/><Relationship Id="rId7"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17.png"/><Relationship Id="rId6"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Image Processing</a:t>
            </a:r>
            <a:endParaRPr/>
          </a:p>
          <a:p>
            <a:pPr indent="0" lvl="0" marL="0" rtl="0" algn="ctr">
              <a:spcBef>
                <a:spcPts val="0"/>
              </a:spcBef>
              <a:spcAft>
                <a:spcPts val="0"/>
              </a:spcAft>
              <a:buNone/>
            </a:pPr>
            <a:r>
              <a:rPr lang="en"/>
              <a:t>&amp; Face Recognition</a:t>
            </a:r>
            <a:endParaRPr/>
          </a:p>
        </p:txBody>
      </p:sp>
      <p:sp>
        <p:nvSpPr>
          <p:cNvPr id="57" name="Google Shape;57;p13"/>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Aditya &amp; Youssef</a:t>
            </a:r>
            <a:endParaRPr/>
          </a:p>
          <a:p>
            <a:pPr indent="0" lvl="0" marL="0" rtl="0" algn="ctr">
              <a:spcBef>
                <a:spcPts val="0"/>
              </a:spcBef>
              <a:spcAft>
                <a:spcPts val="0"/>
              </a:spcAft>
              <a:buNone/>
            </a:pPr>
            <a:r>
              <a:rPr lang="en"/>
              <a:t>BUS 212A, Prof. Namini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Eigen Faces</a:t>
            </a:r>
            <a:endParaRPr/>
          </a:p>
        </p:txBody>
      </p:sp>
      <p:pic>
        <p:nvPicPr>
          <p:cNvPr id="137" name="Google Shape;137;p22"/>
          <p:cNvPicPr preferRelativeResize="0"/>
          <p:nvPr/>
        </p:nvPicPr>
        <p:blipFill>
          <a:blip r:embed="rId3">
            <a:alphaModFix/>
          </a:blip>
          <a:stretch>
            <a:fillRect/>
          </a:stretch>
        </p:blipFill>
        <p:spPr>
          <a:xfrm>
            <a:off x="1041800" y="1301100"/>
            <a:ext cx="6534150" cy="3015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graphicFrame>
        <p:nvGraphicFramePr>
          <p:cNvPr id="142" name="Google Shape;142;p23"/>
          <p:cNvGraphicFramePr/>
          <p:nvPr/>
        </p:nvGraphicFramePr>
        <p:xfrm>
          <a:off x="988250" y="4750"/>
          <a:ext cx="3000000" cy="3000000"/>
        </p:xfrm>
        <a:graphic>
          <a:graphicData uri="http://schemas.openxmlformats.org/drawingml/2006/table">
            <a:tbl>
              <a:tblPr>
                <a:noFill/>
                <a:tableStyleId>{2C5A4806-8CEF-4370-A6A8-BDF0E03EC12E}</a:tableStyleId>
              </a:tblPr>
              <a:tblGrid>
                <a:gridCol w="3236650"/>
                <a:gridCol w="1593725"/>
              </a:tblGrid>
              <a:tr h="547100">
                <a:tc>
                  <a:txBody>
                    <a:bodyPr/>
                    <a:lstStyle/>
                    <a:p>
                      <a:pPr indent="0" lvl="0" marL="182880" rtl="0" algn="l">
                        <a:lnSpc>
                          <a:spcPct val="100000"/>
                        </a:lnSpc>
                        <a:spcBef>
                          <a:spcPts val="0"/>
                        </a:spcBef>
                        <a:spcAft>
                          <a:spcPts val="0"/>
                        </a:spcAft>
                        <a:buNone/>
                      </a:pPr>
                      <a:r>
                        <a:rPr b="1" lang="en" sz="2500" u="sng">
                          <a:latin typeface="Amatic SC"/>
                          <a:ea typeface="Amatic SC"/>
                          <a:cs typeface="Amatic SC"/>
                          <a:sym typeface="Amatic SC"/>
                        </a:rPr>
                        <a:t>Classification Methods</a:t>
                      </a:r>
                      <a:endParaRPr b="1" sz="2700" u="sng">
                        <a:latin typeface="Amatic SC"/>
                        <a:ea typeface="Amatic SC"/>
                        <a:cs typeface="Amatic SC"/>
                        <a:sym typeface="Amatic SC"/>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b="1" lang="en" sz="2200" u="sng">
                          <a:latin typeface="Amatic SC"/>
                          <a:ea typeface="Amatic SC"/>
                          <a:cs typeface="Amatic SC"/>
                          <a:sym typeface="Amatic SC"/>
                        </a:rPr>
                        <a:t>Accuracy</a:t>
                      </a:r>
                      <a:endParaRPr b="1" sz="2200" u="sng">
                        <a:latin typeface="Amatic SC"/>
                        <a:ea typeface="Amatic SC"/>
                        <a:cs typeface="Amatic SC"/>
                        <a:sym typeface="Amatic SC"/>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Clr>
                          <a:schemeClr val="dk1"/>
                        </a:buClr>
                        <a:buSzPts val="1100"/>
                        <a:buFont typeface="Arial"/>
                        <a:buNone/>
                      </a:pPr>
                      <a:r>
                        <a:rPr lang="en" sz="1300">
                          <a:solidFill>
                            <a:schemeClr val="dk2"/>
                          </a:solidFill>
                        </a:rPr>
                        <a:t>SVC with PCA</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72.76%</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Clr>
                          <a:schemeClr val="dk1"/>
                        </a:buClr>
                        <a:buSzPts val="1100"/>
                        <a:buFont typeface="Arial"/>
                        <a:buNone/>
                      </a:pPr>
                      <a:r>
                        <a:rPr lang="en" sz="1300">
                          <a:solidFill>
                            <a:schemeClr val="dk2"/>
                          </a:solidFill>
                        </a:rPr>
                        <a:t>SVC without PCA</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73.45%</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Clr>
                          <a:schemeClr val="dk1"/>
                        </a:buClr>
                        <a:buSzPts val="1100"/>
                        <a:buFont typeface="Arial"/>
                        <a:buNone/>
                      </a:pPr>
                      <a:r>
                        <a:rPr lang="en" sz="1300">
                          <a:solidFill>
                            <a:schemeClr val="dk2"/>
                          </a:solidFill>
                        </a:rPr>
                        <a:t>KNN</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64.55%</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Clr>
                          <a:schemeClr val="dk1"/>
                        </a:buClr>
                        <a:buSzPts val="1100"/>
                        <a:buFont typeface="Arial"/>
                        <a:buNone/>
                      </a:pPr>
                      <a:r>
                        <a:rPr lang="en" sz="1300">
                          <a:solidFill>
                            <a:schemeClr val="dk2"/>
                          </a:solidFill>
                        </a:rPr>
                        <a:t>Logistic Regression</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75.79%</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None/>
                      </a:pPr>
                      <a:r>
                        <a:rPr lang="en" sz="1300">
                          <a:solidFill>
                            <a:schemeClr val="dk2"/>
                          </a:solidFill>
                        </a:rPr>
                        <a:t>Linear Discriminant Analysis</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76.00%</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Clr>
                          <a:schemeClr val="dk1"/>
                        </a:buClr>
                        <a:buSzPts val="1100"/>
                        <a:buFont typeface="Arial"/>
                        <a:buNone/>
                      </a:pPr>
                      <a:r>
                        <a:rPr lang="en" sz="1300">
                          <a:solidFill>
                            <a:schemeClr val="dk2"/>
                          </a:solidFill>
                        </a:rPr>
                        <a:t>Random Forest</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62.58%</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None/>
                      </a:pPr>
                      <a:r>
                        <a:rPr lang="en" sz="1300">
                          <a:solidFill>
                            <a:schemeClr val="dk2"/>
                          </a:solidFill>
                        </a:rPr>
                        <a:t>Gaussian Naive Bayes</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61.72%</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56350">
                <a:tc>
                  <a:txBody>
                    <a:bodyPr/>
                    <a:lstStyle/>
                    <a:p>
                      <a:pPr indent="0" lvl="0" marL="182880" rtl="0" algn="l">
                        <a:lnSpc>
                          <a:spcPct val="100000"/>
                        </a:lnSpc>
                        <a:spcBef>
                          <a:spcPts val="0"/>
                        </a:spcBef>
                        <a:spcAft>
                          <a:spcPts val="1600"/>
                        </a:spcAft>
                        <a:buNone/>
                      </a:pPr>
                      <a:r>
                        <a:rPr lang="en" sz="1200">
                          <a:solidFill>
                            <a:srgbClr val="FFFFFF"/>
                          </a:solidFill>
                        </a:rPr>
                        <a:t>Ensemble</a:t>
                      </a:r>
                      <a:endParaRPr sz="1200">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182880" rtl="0" algn="l">
                        <a:lnSpc>
                          <a:spcPct val="100000"/>
                        </a:lnSpc>
                        <a:spcBef>
                          <a:spcPts val="0"/>
                        </a:spcBef>
                        <a:spcAft>
                          <a:spcPts val="0"/>
                        </a:spcAft>
                        <a:buNone/>
                      </a:pPr>
                      <a:r>
                        <a:rPr lang="en" sz="1300">
                          <a:solidFill>
                            <a:srgbClr val="FFFFFF"/>
                          </a:solidFill>
                        </a:rPr>
                        <a:t>74.55%</a:t>
                      </a:r>
                      <a:endParaRPr sz="1300">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r>
            </a:tbl>
          </a:graphicData>
        </a:graphic>
      </p:graphicFrame>
      <p:sp>
        <p:nvSpPr>
          <p:cNvPr id="143" name="Google Shape;143;p23"/>
          <p:cNvSpPr txBox="1"/>
          <p:nvPr/>
        </p:nvSpPr>
        <p:spPr>
          <a:xfrm>
            <a:off x="5703800" y="1808125"/>
            <a:ext cx="6159300" cy="718500"/>
          </a:xfrm>
          <a:prstGeom prst="rect">
            <a:avLst/>
          </a:prstGeom>
          <a:noFill/>
          <a:ln>
            <a:noFill/>
          </a:ln>
        </p:spPr>
        <p:txBody>
          <a:bodyPr anchorCtr="0" anchor="t" bIns="91425" lIns="91425" spcFirstLastPara="1" rIns="91425" wrap="square" tIns="91425">
            <a:noAutofit/>
          </a:bodyPr>
          <a:lstStyle/>
          <a:p>
            <a:pPr indent="0" lvl="0" marL="182880" rtl="0" algn="l">
              <a:spcBef>
                <a:spcPts val="0"/>
              </a:spcBef>
              <a:spcAft>
                <a:spcPts val="0"/>
              </a:spcAft>
              <a:buNone/>
            </a:pPr>
            <a:r>
              <a:rPr b="1" lang="en" sz="1600">
                <a:latin typeface="Comic Sans MS"/>
                <a:ea typeface="Comic Sans MS"/>
                <a:cs typeface="Comic Sans MS"/>
                <a:sym typeface="Comic Sans MS"/>
              </a:rPr>
              <a:t>With Monte-Carlo Simulation</a:t>
            </a:r>
            <a:endParaRPr b="1" sz="1600">
              <a:latin typeface="Comic Sans MS"/>
              <a:ea typeface="Comic Sans MS"/>
              <a:cs typeface="Comic Sans MS"/>
              <a:sym typeface="Comic Sans MS"/>
            </a:endParaRPr>
          </a:p>
          <a:p>
            <a:pPr indent="0" lvl="0" marL="182880" rtl="0" algn="l">
              <a:spcBef>
                <a:spcPts val="0"/>
              </a:spcBef>
              <a:spcAft>
                <a:spcPts val="0"/>
              </a:spcAft>
              <a:buNone/>
            </a:pPr>
            <a:r>
              <a:t/>
            </a:r>
            <a:endParaRPr b="1" sz="1600">
              <a:latin typeface="Comic Sans MS"/>
              <a:ea typeface="Comic Sans MS"/>
              <a:cs typeface="Comic Sans MS"/>
              <a:sym typeface="Comic Sans MS"/>
            </a:endParaRPr>
          </a:p>
          <a:p>
            <a:pPr indent="0" lvl="0" marL="182880" rtl="0" algn="l">
              <a:spcBef>
                <a:spcPts val="0"/>
              </a:spcBef>
              <a:spcAft>
                <a:spcPts val="0"/>
              </a:spcAft>
              <a:buNone/>
            </a:pPr>
            <a:r>
              <a:rPr b="1" lang="en" sz="1600">
                <a:latin typeface="Comic Sans MS"/>
                <a:ea typeface="Comic Sans MS"/>
                <a:cs typeface="Comic Sans MS"/>
                <a:sym typeface="Comic Sans MS"/>
              </a:rPr>
              <a:t>&amp; Cross Validation</a:t>
            </a:r>
            <a:endParaRPr b="1" sz="1600">
              <a:latin typeface="Comic Sans MS"/>
              <a:ea typeface="Comic Sans MS"/>
              <a:cs typeface="Comic Sans MS"/>
              <a:sym typeface="Comic Sans M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Regression Algorithms</a:t>
            </a:r>
            <a:endParaRPr/>
          </a:p>
        </p:txBody>
      </p:sp>
      <p:sp>
        <p:nvSpPr>
          <p:cNvPr id="149" name="Google Shape;149;p2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predict the age, we regressed the images on the age:</a:t>
            </a:r>
            <a:endParaRPr/>
          </a:p>
          <a:p>
            <a:pPr indent="0" lvl="0" marL="0" rtl="0" algn="l">
              <a:spcBef>
                <a:spcPts val="1600"/>
              </a:spcBef>
              <a:spcAft>
                <a:spcPts val="0"/>
              </a:spcAft>
              <a:buNone/>
            </a:pPr>
            <a:r>
              <a:rPr lang="en">
                <a:solidFill>
                  <a:srgbClr val="000000"/>
                </a:solidFill>
              </a:rPr>
              <a:t>Linear Regression</a:t>
            </a:r>
            <a:endParaRPr>
              <a:solidFill>
                <a:srgbClr val="000000"/>
              </a:solidFill>
            </a:endParaRPr>
          </a:p>
          <a:p>
            <a:pPr indent="0" lvl="0" marL="0" rtl="0" algn="l">
              <a:spcBef>
                <a:spcPts val="1600"/>
              </a:spcBef>
              <a:spcAft>
                <a:spcPts val="0"/>
              </a:spcAft>
              <a:buNone/>
            </a:pPr>
            <a:r>
              <a:rPr lang="en">
                <a:solidFill>
                  <a:srgbClr val="000000"/>
                </a:solidFill>
              </a:rPr>
              <a:t>Ridge</a:t>
            </a:r>
            <a:endParaRPr>
              <a:solidFill>
                <a:srgbClr val="000000"/>
              </a:solidFill>
            </a:endParaRPr>
          </a:p>
          <a:p>
            <a:pPr indent="0" lvl="0" marL="0" rtl="0" algn="l">
              <a:spcBef>
                <a:spcPts val="1600"/>
              </a:spcBef>
              <a:spcAft>
                <a:spcPts val="0"/>
              </a:spcAft>
              <a:buNone/>
            </a:pPr>
            <a:r>
              <a:rPr lang="en">
                <a:solidFill>
                  <a:srgbClr val="000000"/>
                </a:solidFill>
              </a:rPr>
              <a:t>Lasso</a:t>
            </a:r>
            <a:endParaRPr>
              <a:solidFill>
                <a:srgbClr val="000000"/>
              </a:solidFill>
            </a:endParaRPr>
          </a:p>
          <a:p>
            <a:pPr indent="0" lvl="0" marL="0" rtl="0" algn="l">
              <a:spcBef>
                <a:spcPts val="1600"/>
              </a:spcBef>
              <a:spcAft>
                <a:spcPts val="0"/>
              </a:spcAft>
              <a:buNone/>
            </a:pPr>
            <a:r>
              <a:rPr lang="en">
                <a:solidFill>
                  <a:srgbClr val="000000"/>
                </a:solidFill>
              </a:rPr>
              <a:t>Support Vector Regression</a:t>
            </a:r>
            <a:endParaRPr>
              <a:solidFill>
                <a:srgbClr val="000000"/>
              </a:solidFill>
            </a:endParaRPr>
          </a:p>
          <a:p>
            <a:pPr indent="0" lvl="0" marL="0" rtl="0" algn="l">
              <a:spcBef>
                <a:spcPts val="1600"/>
              </a:spcBef>
              <a:spcAft>
                <a:spcPts val="0"/>
              </a:spcAft>
              <a:buNone/>
            </a:pPr>
            <a:r>
              <a:rPr lang="en">
                <a:solidFill>
                  <a:srgbClr val="000000"/>
                </a:solidFill>
              </a:rPr>
              <a:t>Random Forest</a:t>
            </a:r>
            <a:endParaRPr>
              <a:solidFill>
                <a:srgbClr val="000000"/>
              </a:solidFill>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graphicFrame>
        <p:nvGraphicFramePr>
          <p:cNvPr id="154" name="Google Shape;154;p25"/>
          <p:cNvGraphicFramePr/>
          <p:nvPr/>
        </p:nvGraphicFramePr>
        <p:xfrm>
          <a:off x="413600" y="545888"/>
          <a:ext cx="3000000" cy="3000000"/>
        </p:xfrm>
        <a:graphic>
          <a:graphicData uri="http://schemas.openxmlformats.org/drawingml/2006/table">
            <a:tbl>
              <a:tblPr>
                <a:noFill/>
                <a:tableStyleId>{2C5A4806-8CEF-4370-A6A8-BDF0E03EC12E}</a:tableStyleId>
              </a:tblPr>
              <a:tblGrid>
                <a:gridCol w="2759775"/>
                <a:gridCol w="1358925"/>
                <a:gridCol w="1358925"/>
              </a:tblGrid>
              <a:tr h="547100">
                <a:tc>
                  <a:txBody>
                    <a:bodyPr/>
                    <a:lstStyle/>
                    <a:p>
                      <a:pPr indent="0" lvl="0" marL="182880" rtl="0" algn="l">
                        <a:lnSpc>
                          <a:spcPct val="100000"/>
                        </a:lnSpc>
                        <a:spcBef>
                          <a:spcPts val="0"/>
                        </a:spcBef>
                        <a:spcAft>
                          <a:spcPts val="0"/>
                        </a:spcAft>
                        <a:buNone/>
                      </a:pPr>
                      <a:r>
                        <a:rPr b="1" lang="en" sz="2500" u="sng">
                          <a:latin typeface="Amatic SC"/>
                          <a:ea typeface="Amatic SC"/>
                          <a:cs typeface="Amatic SC"/>
                          <a:sym typeface="Amatic SC"/>
                        </a:rPr>
                        <a:t>Regression</a:t>
                      </a:r>
                      <a:endParaRPr b="1" sz="2700" u="sng">
                        <a:latin typeface="Amatic SC"/>
                        <a:ea typeface="Amatic SC"/>
                        <a:cs typeface="Amatic SC"/>
                        <a:sym typeface="Amatic SC"/>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b="1" lang="en" sz="2200" u="sng">
                          <a:latin typeface="Amatic SC"/>
                          <a:ea typeface="Amatic SC"/>
                          <a:cs typeface="Amatic SC"/>
                          <a:sym typeface="Amatic SC"/>
                        </a:rPr>
                        <a:t>MSE</a:t>
                      </a:r>
                      <a:endParaRPr b="1" sz="2200" u="sng">
                        <a:latin typeface="Amatic SC"/>
                        <a:ea typeface="Amatic SC"/>
                        <a:cs typeface="Amatic SC"/>
                        <a:sym typeface="Amatic SC"/>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b="1" lang="en" sz="2200" u="sng">
                          <a:latin typeface="Amatic SC"/>
                          <a:ea typeface="Amatic SC"/>
                          <a:cs typeface="Amatic SC"/>
                          <a:sym typeface="Amatic SC"/>
                        </a:rPr>
                        <a:t>R^2</a:t>
                      </a:r>
                      <a:endParaRPr b="1" sz="2200" u="sng">
                        <a:latin typeface="Amatic SC"/>
                        <a:ea typeface="Amatic SC"/>
                        <a:cs typeface="Amatic SC"/>
                        <a:sym typeface="Amatic SC"/>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Clr>
                          <a:schemeClr val="dk1"/>
                        </a:buClr>
                        <a:buSzPts val="1100"/>
                        <a:buFont typeface="Arial"/>
                        <a:buNone/>
                      </a:pPr>
                      <a:r>
                        <a:rPr lang="en" sz="1300">
                          <a:solidFill>
                            <a:schemeClr val="dk2"/>
                          </a:solidFill>
                        </a:rPr>
                        <a:t>Support Vector Regression</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288.6</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0.56</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Clr>
                          <a:schemeClr val="dk1"/>
                        </a:buClr>
                        <a:buSzPts val="1100"/>
                        <a:buFont typeface="Arial"/>
                        <a:buNone/>
                      </a:pPr>
                      <a:r>
                        <a:rPr lang="en" sz="1300">
                          <a:solidFill>
                            <a:schemeClr val="dk2"/>
                          </a:solidFill>
                        </a:rPr>
                        <a:t>Ridge Regression</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417.9</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0.21</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Clr>
                          <a:schemeClr val="dk1"/>
                        </a:buClr>
                        <a:buSzPts val="1100"/>
                        <a:buFont typeface="Arial"/>
                        <a:buNone/>
                      </a:pPr>
                      <a:r>
                        <a:rPr lang="en" sz="1300">
                          <a:solidFill>
                            <a:schemeClr val="dk2"/>
                          </a:solidFill>
                        </a:rPr>
                        <a:t>Lasso Regression</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277.7</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0.47</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Clr>
                          <a:schemeClr val="dk1"/>
                        </a:buClr>
                        <a:buSzPts val="1100"/>
                        <a:buFont typeface="Arial"/>
                        <a:buNone/>
                      </a:pPr>
                      <a:r>
                        <a:rPr lang="en" sz="1300">
                          <a:solidFill>
                            <a:schemeClr val="dk2"/>
                          </a:solidFill>
                        </a:rPr>
                        <a:t>Random Forest</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321</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0.39</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5575">
                <a:tc>
                  <a:txBody>
                    <a:bodyPr/>
                    <a:lstStyle/>
                    <a:p>
                      <a:pPr indent="0" lvl="0" marL="182880" rtl="0" algn="l">
                        <a:lnSpc>
                          <a:spcPct val="100000"/>
                        </a:lnSpc>
                        <a:spcBef>
                          <a:spcPts val="0"/>
                        </a:spcBef>
                        <a:spcAft>
                          <a:spcPts val="1600"/>
                        </a:spcAft>
                        <a:buNone/>
                      </a:pPr>
                      <a:r>
                        <a:rPr lang="en" sz="1300">
                          <a:solidFill>
                            <a:schemeClr val="dk2"/>
                          </a:solidFill>
                        </a:rPr>
                        <a:t>Linear Regression</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a:t>421.9</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182880" rtl="0" algn="l">
                        <a:lnSpc>
                          <a:spcPct val="100000"/>
                        </a:lnSpc>
                        <a:spcBef>
                          <a:spcPts val="0"/>
                        </a:spcBef>
                        <a:spcAft>
                          <a:spcPts val="0"/>
                        </a:spcAft>
                        <a:buNone/>
                      </a:pPr>
                      <a:r>
                        <a:rPr lang="en" sz="1300"/>
                        <a:t>0.19</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56350">
                <a:tc>
                  <a:txBody>
                    <a:bodyPr/>
                    <a:lstStyle/>
                    <a:p>
                      <a:pPr indent="0" lvl="0" marL="182880" rtl="0" algn="l">
                        <a:lnSpc>
                          <a:spcPct val="100000"/>
                        </a:lnSpc>
                        <a:spcBef>
                          <a:spcPts val="0"/>
                        </a:spcBef>
                        <a:spcAft>
                          <a:spcPts val="1600"/>
                        </a:spcAft>
                        <a:buNone/>
                      </a:pPr>
                      <a:r>
                        <a:rPr lang="en" sz="1200">
                          <a:solidFill>
                            <a:srgbClr val="FFFFFF"/>
                          </a:solidFill>
                        </a:rPr>
                        <a:t>Ensemble</a:t>
                      </a:r>
                      <a:endParaRPr sz="1200">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182880" rtl="0" algn="l">
                        <a:lnSpc>
                          <a:spcPct val="100000"/>
                        </a:lnSpc>
                        <a:spcBef>
                          <a:spcPts val="0"/>
                        </a:spcBef>
                        <a:spcAft>
                          <a:spcPts val="0"/>
                        </a:spcAft>
                        <a:buNone/>
                      </a:pPr>
                      <a:r>
                        <a:rPr lang="en" sz="1300">
                          <a:solidFill>
                            <a:srgbClr val="FFFFFF"/>
                          </a:solidFill>
                        </a:rPr>
                        <a:t>345.4</a:t>
                      </a:r>
                      <a:endParaRPr sz="1300">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c>
                  <a:txBody>
                    <a:bodyPr/>
                    <a:lstStyle/>
                    <a:p>
                      <a:pPr indent="0" lvl="0" marL="182880" rtl="0" algn="l">
                        <a:lnSpc>
                          <a:spcPct val="100000"/>
                        </a:lnSpc>
                        <a:spcBef>
                          <a:spcPts val="0"/>
                        </a:spcBef>
                        <a:spcAft>
                          <a:spcPts val="0"/>
                        </a:spcAft>
                        <a:buNone/>
                      </a:pPr>
                      <a:r>
                        <a:rPr lang="en" sz="1300">
                          <a:solidFill>
                            <a:srgbClr val="FFFFFF"/>
                          </a:solidFill>
                        </a:rPr>
                        <a:t>0.36</a:t>
                      </a:r>
                      <a:endParaRPr sz="1300">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99999"/>
                    </a:solidFill>
                  </a:tcPr>
                </a:tc>
              </a:tr>
            </a:tbl>
          </a:graphicData>
        </a:graphic>
      </p:graphicFrame>
      <p:sp>
        <p:nvSpPr>
          <p:cNvPr id="155" name="Google Shape;155;p25"/>
          <p:cNvSpPr txBox="1"/>
          <p:nvPr/>
        </p:nvSpPr>
        <p:spPr>
          <a:xfrm>
            <a:off x="5703800" y="1808125"/>
            <a:ext cx="6159300" cy="718500"/>
          </a:xfrm>
          <a:prstGeom prst="rect">
            <a:avLst/>
          </a:prstGeom>
          <a:noFill/>
          <a:ln>
            <a:noFill/>
          </a:ln>
        </p:spPr>
        <p:txBody>
          <a:bodyPr anchorCtr="0" anchor="t" bIns="91425" lIns="91425" spcFirstLastPara="1" rIns="91425" wrap="square" tIns="91425">
            <a:noAutofit/>
          </a:bodyPr>
          <a:lstStyle/>
          <a:p>
            <a:pPr indent="0" lvl="0" marL="182880" rtl="0" algn="l">
              <a:spcBef>
                <a:spcPts val="0"/>
              </a:spcBef>
              <a:spcAft>
                <a:spcPts val="0"/>
              </a:spcAft>
              <a:buNone/>
            </a:pPr>
            <a:r>
              <a:rPr b="1" lang="en" sz="1600">
                <a:latin typeface="Comic Sans MS"/>
                <a:ea typeface="Comic Sans MS"/>
                <a:cs typeface="Comic Sans MS"/>
                <a:sym typeface="Comic Sans MS"/>
              </a:rPr>
              <a:t>With Monte-Carlo Simulation</a:t>
            </a:r>
            <a:endParaRPr b="1" sz="1600">
              <a:latin typeface="Comic Sans MS"/>
              <a:ea typeface="Comic Sans MS"/>
              <a:cs typeface="Comic Sans MS"/>
              <a:sym typeface="Comic Sans MS"/>
            </a:endParaRPr>
          </a:p>
          <a:p>
            <a:pPr indent="0" lvl="0" marL="182880" rtl="0" algn="l">
              <a:spcBef>
                <a:spcPts val="0"/>
              </a:spcBef>
              <a:spcAft>
                <a:spcPts val="0"/>
              </a:spcAft>
              <a:buNone/>
            </a:pPr>
            <a:r>
              <a:t/>
            </a:r>
            <a:endParaRPr b="1" sz="1600">
              <a:latin typeface="Comic Sans MS"/>
              <a:ea typeface="Comic Sans MS"/>
              <a:cs typeface="Comic Sans MS"/>
              <a:sym typeface="Comic Sans MS"/>
            </a:endParaRPr>
          </a:p>
          <a:p>
            <a:pPr indent="0" lvl="0" marL="182880" rtl="0" algn="l">
              <a:spcBef>
                <a:spcPts val="0"/>
              </a:spcBef>
              <a:spcAft>
                <a:spcPts val="0"/>
              </a:spcAft>
              <a:buNone/>
            </a:pPr>
            <a:r>
              <a:rPr b="1" lang="en" sz="1600">
                <a:latin typeface="Comic Sans MS"/>
                <a:ea typeface="Comic Sans MS"/>
                <a:cs typeface="Comic Sans MS"/>
                <a:sym typeface="Comic Sans MS"/>
              </a:rPr>
              <a:t>&amp; Cross Validation</a:t>
            </a:r>
            <a:endParaRPr b="1" sz="1600">
              <a:latin typeface="Comic Sans MS"/>
              <a:ea typeface="Comic Sans MS"/>
              <a:cs typeface="Comic Sans MS"/>
              <a:sym typeface="Comic Sans M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6"/>
          <p:cNvSpPr txBox="1"/>
          <p:nvPr>
            <p:ph idx="1" type="body"/>
          </p:nvPr>
        </p:nvSpPr>
        <p:spPr>
          <a:xfrm>
            <a:off x="311700" y="1228675"/>
            <a:ext cx="8520600" cy="11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classified faces to their owners with ~75% accuracy.</a:t>
            </a:r>
            <a:endParaRPr/>
          </a:p>
          <a:p>
            <a:pPr indent="0" lvl="0" marL="0" rtl="0" algn="l">
              <a:spcBef>
                <a:spcPts val="1600"/>
              </a:spcBef>
              <a:spcAft>
                <a:spcPts val="1600"/>
              </a:spcAft>
              <a:buNone/>
            </a:pPr>
            <a:r>
              <a:rPr lang="en"/>
              <a:t>We regressed images to their age, not as good. </a:t>
            </a:r>
            <a:endParaRPr>
              <a:solidFill>
                <a:srgbClr val="000000"/>
              </a:solidFill>
            </a:endParaRPr>
          </a:p>
        </p:txBody>
      </p:sp>
      <p:sp>
        <p:nvSpPr>
          <p:cNvPr id="161" name="Google Shape;161;p2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62" name="Google Shape;162;p26"/>
          <p:cNvSpPr txBox="1"/>
          <p:nvPr/>
        </p:nvSpPr>
        <p:spPr>
          <a:xfrm>
            <a:off x="311700" y="2212500"/>
            <a:ext cx="8013600" cy="71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latin typeface="Source Code Pro"/>
                <a:ea typeface="Source Code Pro"/>
                <a:cs typeface="Source Code Pro"/>
                <a:sym typeface="Source Code Pro"/>
              </a:rPr>
              <a:t>Insights:</a:t>
            </a:r>
            <a:endParaRPr sz="1800">
              <a:latin typeface="Source Code Pro"/>
              <a:ea typeface="Source Code Pro"/>
              <a:cs typeface="Source Code Pro"/>
              <a:sym typeface="Source Code Pro"/>
            </a:endParaRPr>
          </a:p>
          <a:p>
            <a:pPr indent="-342900" lvl="0" marL="457200" rtl="0" algn="l">
              <a:lnSpc>
                <a:spcPct val="115000"/>
              </a:lnSpc>
              <a:spcBef>
                <a:spcPts val="1600"/>
              </a:spcBef>
              <a:spcAft>
                <a:spcPts val="0"/>
              </a:spcAft>
              <a:buClr>
                <a:srgbClr val="000000"/>
              </a:buClr>
              <a:buSzPts val="1800"/>
              <a:buFont typeface="Source Code Pro"/>
              <a:buAutoNum type="arabicPeriod"/>
            </a:pPr>
            <a:r>
              <a:rPr lang="en" sz="1800">
                <a:latin typeface="Source Code Pro"/>
                <a:ea typeface="Source Code Pro"/>
                <a:cs typeface="Source Code Pro"/>
                <a:sym typeface="Source Code Pro"/>
              </a:rPr>
              <a:t>Working with images is a lot harder than other data.</a:t>
            </a:r>
            <a:endParaRPr sz="1800">
              <a:latin typeface="Source Code Pro"/>
              <a:ea typeface="Source Code Pro"/>
              <a:cs typeface="Source Code Pro"/>
              <a:sym typeface="Source Code Pro"/>
            </a:endParaRPr>
          </a:p>
          <a:p>
            <a:pPr indent="-342900" lvl="0" marL="457200" rtl="0" algn="l">
              <a:lnSpc>
                <a:spcPct val="115000"/>
              </a:lnSpc>
              <a:spcBef>
                <a:spcPts val="0"/>
              </a:spcBef>
              <a:spcAft>
                <a:spcPts val="0"/>
              </a:spcAft>
              <a:buClr>
                <a:srgbClr val="000000"/>
              </a:buClr>
              <a:buSzPts val="1800"/>
              <a:buFont typeface="Source Code Pro"/>
              <a:buAutoNum type="arabicPeriod"/>
            </a:pPr>
            <a:r>
              <a:rPr lang="en" sz="1800">
                <a:latin typeface="Source Code Pro"/>
                <a:ea typeface="Source Code Pro"/>
                <a:cs typeface="Source Code Pro"/>
                <a:sym typeface="Source Code Pro"/>
              </a:rPr>
              <a:t>Running time is usually in hours 😩.</a:t>
            </a:r>
            <a:endParaRPr sz="1800">
              <a:latin typeface="Source Code Pro"/>
              <a:ea typeface="Source Code Pro"/>
              <a:cs typeface="Source Code Pro"/>
              <a:sym typeface="Source Code Pro"/>
            </a:endParaRPr>
          </a:p>
          <a:p>
            <a:pPr indent="-342900" lvl="0" marL="457200" rtl="0" algn="l">
              <a:lnSpc>
                <a:spcPct val="115000"/>
              </a:lnSpc>
              <a:spcBef>
                <a:spcPts val="0"/>
              </a:spcBef>
              <a:spcAft>
                <a:spcPts val="0"/>
              </a:spcAft>
              <a:buClr>
                <a:srgbClr val="000000"/>
              </a:buClr>
              <a:buSzPts val="1800"/>
              <a:buFont typeface="Source Code Pro"/>
              <a:buAutoNum type="arabicPeriod"/>
            </a:pPr>
            <a:r>
              <a:rPr lang="en" sz="1800">
                <a:latin typeface="Source Code Pro"/>
                <a:ea typeface="Source Code Pro"/>
                <a:cs typeface="Source Code Pro"/>
                <a:sym typeface="Source Code Pro"/>
              </a:rPr>
              <a:t>There are so many moving parts in dealing with images</a:t>
            </a:r>
            <a:endParaRPr sz="1800">
              <a:latin typeface="Source Code Pro"/>
              <a:ea typeface="Source Code Pro"/>
              <a:cs typeface="Source Code Pro"/>
              <a:sym typeface="Source Code Pro"/>
            </a:endParaRPr>
          </a:p>
          <a:p>
            <a:pPr indent="-342900" lvl="0" marL="457200" rtl="0" algn="l">
              <a:lnSpc>
                <a:spcPct val="115000"/>
              </a:lnSpc>
              <a:spcBef>
                <a:spcPts val="0"/>
              </a:spcBef>
              <a:spcAft>
                <a:spcPts val="0"/>
              </a:spcAft>
              <a:buClr>
                <a:srgbClr val="000000"/>
              </a:buClr>
              <a:buSzPts val="1800"/>
              <a:buFont typeface="Source Code Pro"/>
              <a:buAutoNum type="arabicPeriod"/>
            </a:pPr>
            <a:r>
              <a:rPr lang="en" sz="1800">
                <a:latin typeface="Source Code Pro"/>
                <a:ea typeface="Source Code Pro"/>
                <a:cs typeface="Source Code Pro"/>
                <a:sym typeface="Source Code Pro"/>
              </a:rPr>
              <a:t>Deep learning is probably better than classical ML algorithms.</a:t>
            </a:r>
            <a:endParaRPr>
              <a:latin typeface="Source Code Pro"/>
              <a:ea typeface="Source Code Pro"/>
              <a:cs typeface="Source Code Pro"/>
              <a:sym typeface="Source Code Pr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7"/>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 </a:t>
            </a:r>
            <a:endParaRPr/>
          </a:p>
        </p:txBody>
      </p:sp>
      <p:sp>
        <p:nvSpPr>
          <p:cNvPr id="168" name="Google Shape;168;p27"/>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Aditya &amp; Youssef</a:t>
            </a:r>
            <a:endParaRPr/>
          </a:p>
          <a:p>
            <a:pPr indent="0" lvl="0" marL="0" rtl="0" algn="ctr">
              <a:spcBef>
                <a:spcPts val="0"/>
              </a:spcBef>
              <a:spcAft>
                <a:spcPts val="0"/>
              </a:spcAft>
              <a:buNone/>
            </a:pPr>
            <a:r>
              <a:rPr lang="en"/>
              <a:t>BUS 212A, Prof. Namini</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351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did we choose this problem?</a:t>
            </a:r>
            <a:endParaRPr/>
          </a:p>
        </p:txBody>
      </p:sp>
      <p:pic>
        <p:nvPicPr>
          <p:cNvPr id="63" name="Google Shape;63;p14"/>
          <p:cNvPicPr preferRelativeResize="0"/>
          <p:nvPr/>
        </p:nvPicPr>
        <p:blipFill>
          <a:blip r:embed="rId3">
            <a:alphaModFix/>
          </a:blip>
          <a:stretch>
            <a:fillRect/>
          </a:stretch>
        </p:blipFill>
        <p:spPr>
          <a:xfrm>
            <a:off x="4426750" y="85375"/>
            <a:ext cx="3732599" cy="4981925"/>
          </a:xfrm>
          <a:prstGeom prst="rect">
            <a:avLst/>
          </a:prstGeom>
          <a:noFill/>
          <a:ln>
            <a:noFill/>
          </a:ln>
        </p:spPr>
      </p:pic>
      <p:pic>
        <p:nvPicPr>
          <p:cNvPr id="64" name="Google Shape;64;p14"/>
          <p:cNvPicPr preferRelativeResize="0"/>
          <p:nvPr/>
        </p:nvPicPr>
        <p:blipFill>
          <a:blip r:embed="rId4">
            <a:alphaModFix/>
          </a:blip>
          <a:stretch>
            <a:fillRect/>
          </a:stretch>
        </p:blipFill>
        <p:spPr>
          <a:xfrm>
            <a:off x="514375" y="2051575"/>
            <a:ext cx="2678900" cy="2843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 </a:t>
            </a:r>
            <a:endParaRPr/>
          </a:p>
        </p:txBody>
      </p:sp>
      <p:sp>
        <p:nvSpPr>
          <p:cNvPr id="70" name="Google Shape;70;p15"/>
          <p:cNvSpPr txBox="1"/>
          <p:nvPr>
            <p:ph idx="1" type="body"/>
          </p:nvPr>
        </p:nvSpPr>
        <p:spPr>
          <a:xfrm>
            <a:off x="311700" y="1163150"/>
            <a:ext cx="8520600" cy="34164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a:t>
            </a:r>
            <a:r>
              <a:rPr lang="en">
                <a:solidFill>
                  <a:srgbClr val="FF0000"/>
                </a:solidFill>
              </a:rPr>
              <a:t>The problem is Image Classification, more specifically, Face Classification</a:t>
            </a:r>
            <a:r>
              <a:rPr lang="en"/>
              <a:t>” </a:t>
            </a:r>
            <a:endParaRPr/>
          </a:p>
          <a:p>
            <a:pPr indent="0" lvl="0" marL="0" rtl="0" algn="l">
              <a:spcBef>
                <a:spcPts val="1600"/>
              </a:spcBef>
              <a:spcAft>
                <a:spcPts val="1600"/>
              </a:spcAft>
              <a:buNone/>
            </a:pPr>
            <a:r>
              <a:t/>
            </a:r>
            <a:endParaRPr/>
          </a:p>
        </p:txBody>
      </p:sp>
      <p:graphicFrame>
        <p:nvGraphicFramePr>
          <p:cNvPr id="71" name="Google Shape;71;p15"/>
          <p:cNvGraphicFramePr/>
          <p:nvPr/>
        </p:nvGraphicFramePr>
        <p:xfrm>
          <a:off x="824175" y="3471399"/>
          <a:ext cx="3000000" cy="3000000"/>
        </p:xfrm>
        <a:graphic>
          <a:graphicData uri="http://schemas.openxmlformats.org/drawingml/2006/table">
            <a:tbl>
              <a:tblPr>
                <a:noFill/>
                <a:tableStyleId>{2C5A4806-8CEF-4370-A6A8-BDF0E03EC12E}</a:tableStyleId>
              </a:tblPr>
              <a:tblGrid>
                <a:gridCol w="3619500"/>
                <a:gridCol w="3619500"/>
              </a:tblGrid>
              <a:tr h="381000">
                <a:tc>
                  <a:txBody>
                    <a:bodyPr/>
                    <a:lstStyle/>
                    <a:p>
                      <a:pPr indent="0" lvl="0" marL="0" rtl="0" algn="ctr">
                        <a:spcBef>
                          <a:spcPts val="0"/>
                        </a:spcBef>
                        <a:spcAft>
                          <a:spcPts val="0"/>
                        </a:spcAft>
                        <a:buNone/>
                      </a:pPr>
                      <a:r>
                        <a:rPr b="1" lang="en" sz="1800"/>
                        <a:t>Classification</a:t>
                      </a:r>
                      <a:endParaRPr b="1" sz="1800"/>
                    </a:p>
                  </a:txBody>
                  <a:tcPr marT="91425" marB="91425" marR="91425" marL="91425"/>
                </a:tc>
                <a:tc>
                  <a:txBody>
                    <a:bodyPr/>
                    <a:lstStyle/>
                    <a:p>
                      <a:pPr indent="0" lvl="0" marL="0" rtl="0" algn="ctr">
                        <a:spcBef>
                          <a:spcPts val="0"/>
                        </a:spcBef>
                        <a:spcAft>
                          <a:spcPts val="0"/>
                        </a:spcAft>
                        <a:buNone/>
                      </a:pPr>
                      <a:r>
                        <a:rPr b="1" lang="en" sz="1600"/>
                        <a:t>Regression</a:t>
                      </a:r>
                      <a:endParaRPr b="1" sz="1600"/>
                    </a:p>
                  </a:txBody>
                  <a:tcPr marT="91425" marB="91425" marR="91425" marL="91425"/>
                </a:tc>
              </a:tr>
              <a:tr h="381000">
                <a:tc>
                  <a:txBody>
                    <a:bodyPr/>
                    <a:lstStyle/>
                    <a:p>
                      <a:pPr indent="0" lvl="0" marL="0" rtl="0" algn="l">
                        <a:spcBef>
                          <a:spcPts val="0"/>
                        </a:spcBef>
                        <a:spcAft>
                          <a:spcPts val="0"/>
                        </a:spcAft>
                        <a:buNone/>
                      </a:pPr>
                      <a:r>
                        <a:rPr lang="en"/>
                        <a:t>Classify faces to their owner in a supervised setting.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Dataset for 115 images for 5 Celebrities.</a:t>
                      </a:r>
                      <a:endParaRPr/>
                    </a:p>
                    <a:p>
                      <a:pPr indent="0" lvl="0" marL="0" rtl="0" algn="l">
                        <a:spcBef>
                          <a:spcPts val="0"/>
                        </a:spcBef>
                        <a:spcAft>
                          <a:spcPts val="0"/>
                        </a:spcAft>
                        <a:buNone/>
                      </a:pPr>
                      <a:r>
                        <a:rPr lang="en"/>
                        <a:t>(Kaggle)</a:t>
                      </a:r>
                      <a:endParaRPr/>
                    </a:p>
                  </a:txBody>
                  <a:tcPr marT="91425" marB="91425" marR="91425" marL="91425"/>
                </a:tc>
                <a:tc>
                  <a:txBody>
                    <a:bodyPr/>
                    <a:lstStyle/>
                    <a:p>
                      <a:pPr indent="0" lvl="0" marL="0" rtl="0" algn="l">
                        <a:spcBef>
                          <a:spcPts val="0"/>
                        </a:spcBef>
                        <a:spcAft>
                          <a:spcPts val="0"/>
                        </a:spcAft>
                        <a:buNone/>
                      </a:pPr>
                      <a:r>
                        <a:rPr lang="en"/>
                        <a:t>Predict the age of a person from a picture of the face.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Dataset of 10,000 images with their age.</a:t>
                      </a:r>
                      <a:endParaRPr/>
                    </a:p>
                    <a:p>
                      <a:pPr indent="0" lvl="0" marL="0" rtl="0" algn="l">
                        <a:spcBef>
                          <a:spcPts val="0"/>
                        </a:spcBef>
                        <a:spcAft>
                          <a:spcPts val="0"/>
                        </a:spcAft>
                        <a:buNone/>
                      </a:pPr>
                      <a:r>
                        <a:rPr lang="en"/>
                        <a:t>(Kaggle)</a:t>
                      </a:r>
                      <a:endParaRPr/>
                    </a:p>
                  </a:txBody>
                  <a:tcPr marT="91425" marB="91425" marR="91425" marL="91425"/>
                </a:tc>
              </a:tr>
            </a:tbl>
          </a:graphicData>
        </a:graphic>
      </p:graphicFrame>
      <p:pic>
        <p:nvPicPr>
          <p:cNvPr id="72" name="Google Shape;72;p15"/>
          <p:cNvPicPr preferRelativeResize="0"/>
          <p:nvPr/>
        </p:nvPicPr>
        <p:blipFill>
          <a:blip r:embed="rId3">
            <a:alphaModFix/>
          </a:blip>
          <a:stretch>
            <a:fillRect/>
          </a:stretch>
        </p:blipFill>
        <p:spPr>
          <a:xfrm>
            <a:off x="3106673" y="1872963"/>
            <a:ext cx="2306501" cy="1082375"/>
          </a:xfrm>
          <a:prstGeom prst="rect">
            <a:avLst/>
          </a:prstGeom>
          <a:noFill/>
          <a:ln>
            <a:noFill/>
          </a:ln>
        </p:spPr>
      </p:pic>
      <p:pic>
        <p:nvPicPr>
          <p:cNvPr id="73" name="Google Shape;73;p15"/>
          <p:cNvPicPr preferRelativeResize="0"/>
          <p:nvPr/>
        </p:nvPicPr>
        <p:blipFill rotWithShape="1">
          <a:blip r:embed="rId4">
            <a:alphaModFix/>
          </a:blip>
          <a:srcRect b="22253" l="5088" r="5473" t="21946"/>
          <a:stretch/>
        </p:blipFill>
        <p:spPr>
          <a:xfrm>
            <a:off x="-5475" y="1872974"/>
            <a:ext cx="3079676" cy="1082375"/>
          </a:xfrm>
          <a:prstGeom prst="rect">
            <a:avLst/>
          </a:prstGeom>
          <a:noFill/>
          <a:ln>
            <a:noFill/>
          </a:ln>
        </p:spPr>
      </p:pic>
      <p:pic>
        <p:nvPicPr>
          <p:cNvPr id="74" name="Google Shape;74;p15"/>
          <p:cNvPicPr preferRelativeResize="0"/>
          <p:nvPr/>
        </p:nvPicPr>
        <p:blipFill rotWithShape="1">
          <a:blip r:embed="rId5">
            <a:alphaModFix/>
          </a:blip>
          <a:srcRect b="27985" l="8787" r="11689" t="28606"/>
          <a:stretch/>
        </p:blipFill>
        <p:spPr>
          <a:xfrm>
            <a:off x="5445650" y="1876250"/>
            <a:ext cx="3698351" cy="1082350"/>
          </a:xfrm>
          <a:prstGeom prst="rect">
            <a:avLst/>
          </a:prstGeom>
          <a:noFill/>
          <a:ln>
            <a:noFill/>
          </a:ln>
        </p:spPr>
      </p:pic>
      <p:sp>
        <p:nvSpPr>
          <p:cNvPr id="75" name="Google Shape;75;p15"/>
          <p:cNvSpPr txBox="1"/>
          <p:nvPr/>
        </p:nvSpPr>
        <p:spPr>
          <a:xfrm>
            <a:off x="2908900" y="3069900"/>
            <a:ext cx="6159300" cy="71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Source Code Pro"/>
                <a:ea typeface="Source Code Pro"/>
                <a:cs typeface="Source Code Pro"/>
                <a:sym typeface="Source Code Pro"/>
              </a:rPr>
              <a:t>WE DID IT ON OUR OWN</a:t>
            </a:r>
            <a:endParaRPr b="1">
              <a:latin typeface="Source Code Pro"/>
              <a:ea typeface="Source Code Pro"/>
              <a:cs typeface="Source Code Pro"/>
              <a:sym typeface="Source Code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81" name="Google Shape;81;p1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115 Images for 5 Celebrities:</a:t>
            </a:r>
            <a:endParaRPr/>
          </a:p>
          <a:p>
            <a:pPr indent="0" lvl="0" marL="457200" rtl="0" algn="l">
              <a:spcBef>
                <a:spcPts val="1600"/>
              </a:spcBef>
              <a:spcAft>
                <a:spcPts val="1600"/>
              </a:spcAft>
              <a:buNone/>
            </a:pPr>
            <a:r>
              <a:t/>
            </a:r>
            <a:endParaRPr/>
          </a:p>
        </p:txBody>
      </p:sp>
      <p:pic>
        <p:nvPicPr>
          <p:cNvPr id="82" name="Google Shape;82;p16"/>
          <p:cNvPicPr preferRelativeResize="0"/>
          <p:nvPr/>
        </p:nvPicPr>
        <p:blipFill>
          <a:blip r:embed="rId3">
            <a:alphaModFix/>
          </a:blip>
          <a:stretch>
            <a:fillRect/>
          </a:stretch>
        </p:blipFill>
        <p:spPr>
          <a:xfrm>
            <a:off x="1707250" y="2495825"/>
            <a:ext cx="2391150" cy="1912925"/>
          </a:xfrm>
          <a:prstGeom prst="rect">
            <a:avLst/>
          </a:prstGeom>
          <a:noFill/>
          <a:ln>
            <a:noFill/>
          </a:ln>
        </p:spPr>
      </p:pic>
      <p:pic>
        <p:nvPicPr>
          <p:cNvPr id="83" name="Google Shape;83;p16"/>
          <p:cNvPicPr preferRelativeResize="0"/>
          <p:nvPr/>
        </p:nvPicPr>
        <p:blipFill>
          <a:blip r:embed="rId4">
            <a:alphaModFix/>
          </a:blip>
          <a:stretch>
            <a:fillRect/>
          </a:stretch>
        </p:blipFill>
        <p:spPr>
          <a:xfrm>
            <a:off x="4098400" y="2186125"/>
            <a:ext cx="1666975" cy="2222625"/>
          </a:xfrm>
          <a:prstGeom prst="rect">
            <a:avLst/>
          </a:prstGeom>
          <a:noFill/>
          <a:ln>
            <a:noFill/>
          </a:ln>
        </p:spPr>
      </p:pic>
      <p:pic>
        <p:nvPicPr>
          <p:cNvPr id="84" name="Google Shape;84;p16"/>
          <p:cNvPicPr preferRelativeResize="0"/>
          <p:nvPr/>
        </p:nvPicPr>
        <p:blipFill>
          <a:blip r:embed="rId5">
            <a:alphaModFix/>
          </a:blip>
          <a:stretch>
            <a:fillRect/>
          </a:stretch>
        </p:blipFill>
        <p:spPr>
          <a:xfrm>
            <a:off x="5765375" y="2139797"/>
            <a:ext cx="1531700" cy="2268950"/>
          </a:xfrm>
          <a:prstGeom prst="rect">
            <a:avLst/>
          </a:prstGeom>
          <a:noFill/>
          <a:ln>
            <a:noFill/>
          </a:ln>
        </p:spPr>
      </p:pic>
      <p:pic>
        <p:nvPicPr>
          <p:cNvPr id="85" name="Google Shape;85;p16"/>
          <p:cNvPicPr preferRelativeResize="0"/>
          <p:nvPr/>
        </p:nvPicPr>
        <p:blipFill>
          <a:blip r:embed="rId6">
            <a:alphaModFix/>
          </a:blip>
          <a:stretch>
            <a:fillRect/>
          </a:stretch>
        </p:blipFill>
        <p:spPr>
          <a:xfrm>
            <a:off x="195025" y="2000572"/>
            <a:ext cx="1581475" cy="2408175"/>
          </a:xfrm>
          <a:prstGeom prst="rect">
            <a:avLst/>
          </a:prstGeom>
          <a:noFill/>
          <a:ln>
            <a:noFill/>
          </a:ln>
        </p:spPr>
      </p:pic>
      <p:pic>
        <p:nvPicPr>
          <p:cNvPr id="86" name="Google Shape;86;p16"/>
          <p:cNvPicPr preferRelativeResize="0"/>
          <p:nvPr/>
        </p:nvPicPr>
        <p:blipFill>
          <a:blip r:embed="rId7">
            <a:alphaModFix/>
          </a:blip>
          <a:stretch>
            <a:fillRect/>
          </a:stretch>
        </p:blipFill>
        <p:spPr>
          <a:xfrm>
            <a:off x="7297075" y="2010384"/>
            <a:ext cx="1581475" cy="2375378"/>
          </a:xfrm>
          <a:prstGeom prst="rect">
            <a:avLst/>
          </a:prstGeom>
          <a:noFill/>
          <a:ln>
            <a:noFill/>
          </a:ln>
        </p:spPr>
      </p:pic>
      <p:sp>
        <p:nvSpPr>
          <p:cNvPr id="87" name="Google Shape;87;p16"/>
          <p:cNvSpPr txBox="1"/>
          <p:nvPr/>
        </p:nvSpPr>
        <p:spPr>
          <a:xfrm>
            <a:off x="195025" y="4470750"/>
            <a:ext cx="8755500" cy="71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Ben </a:t>
            </a:r>
            <a:r>
              <a:rPr lang="en">
                <a:latin typeface="Source Code Pro"/>
                <a:ea typeface="Source Code Pro"/>
                <a:cs typeface="Source Code Pro"/>
                <a:sym typeface="Source Code Pro"/>
              </a:rPr>
              <a:t>Affleck        Elton John       Jerry Seinfeld     Madonna      Mindy Kaling    </a:t>
            </a:r>
            <a:endParaRPr>
              <a:latin typeface="Source Code Pro"/>
              <a:ea typeface="Source Code Pro"/>
              <a:cs typeface="Source Code Pro"/>
              <a:sym typeface="Source Code P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Cont’</a:t>
            </a:r>
            <a:endParaRPr/>
          </a:p>
        </p:txBody>
      </p:sp>
      <p:pic>
        <p:nvPicPr>
          <p:cNvPr id="93" name="Google Shape;93;p17"/>
          <p:cNvPicPr preferRelativeResize="0"/>
          <p:nvPr/>
        </p:nvPicPr>
        <p:blipFill>
          <a:blip r:embed="rId3">
            <a:alphaModFix/>
          </a:blip>
          <a:stretch>
            <a:fillRect/>
          </a:stretch>
        </p:blipFill>
        <p:spPr>
          <a:xfrm>
            <a:off x="403325" y="1076575"/>
            <a:ext cx="6038900" cy="2046250"/>
          </a:xfrm>
          <a:prstGeom prst="rect">
            <a:avLst/>
          </a:prstGeom>
          <a:noFill/>
          <a:ln>
            <a:noFill/>
          </a:ln>
        </p:spPr>
      </p:pic>
      <p:pic>
        <p:nvPicPr>
          <p:cNvPr id="94" name="Google Shape;94;p17"/>
          <p:cNvPicPr preferRelativeResize="0"/>
          <p:nvPr/>
        </p:nvPicPr>
        <p:blipFill>
          <a:blip r:embed="rId4">
            <a:alphaModFix/>
          </a:blip>
          <a:stretch>
            <a:fillRect/>
          </a:stretch>
        </p:blipFill>
        <p:spPr>
          <a:xfrm>
            <a:off x="403325" y="3023000"/>
            <a:ext cx="6038900" cy="2046250"/>
          </a:xfrm>
          <a:prstGeom prst="rect">
            <a:avLst/>
          </a:prstGeom>
          <a:noFill/>
          <a:ln>
            <a:noFill/>
          </a:ln>
        </p:spPr>
      </p:pic>
      <p:sp>
        <p:nvSpPr>
          <p:cNvPr id="95" name="Google Shape;95;p17"/>
          <p:cNvSpPr txBox="1"/>
          <p:nvPr/>
        </p:nvSpPr>
        <p:spPr>
          <a:xfrm>
            <a:off x="6442225" y="1156900"/>
            <a:ext cx="6108600" cy="71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rPr lang="en">
                <a:latin typeface="Source Code Pro"/>
                <a:ea typeface="Source Code Pro"/>
                <a:cs typeface="Source Code Pro"/>
                <a:sym typeface="Source Code Pro"/>
              </a:rPr>
              <a:t>Age = 1</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rPr lang="en">
                <a:latin typeface="Source Code Pro"/>
                <a:ea typeface="Source Code Pro"/>
                <a:cs typeface="Source Code Pro"/>
                <a:sym typeface="Source Code Pro"/>
              </a:rPr>
              <a:t>Age = 2</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rPr lang="en">
                <a:latin typeface="Source Code Pro"/>
                <a:ea typeface="Source Code Pro"/>
                <a:cs typeface="Source Code Pro"/>
                <a:sym typeface="Source Code Pro"/>
              </a:rPr>
              <a:t>Age = 9</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a:p>
            <a:pPr indent="0" lvl="0" marL="0" rtl="0" algn="l">
              <a:spcBef>
                <a:spcPts val="0"/>
              </a:spcBef>
              <a:spcAft>
                <a:spcPts val="0"/>
              </a:spcAft>
              <a:buNone/>
            </a:pPr>
            <a:r>
              <a:rPr lang="en">
                <a:latin typeface="Source Code Pro"/>
                <a:ea typeface="Source Code Pro"/>
                <a:cs typeface="Source Code Pro"/>
                <a:sym typeface="Source Code Pro"/>
              </a:rPr>
              <a:t>Age = 10 </a:t>
            </a:r>
            <a:endParaRPr>
              <a:latin typeface="Source Code Pro"/>
              <a:ea typeface="Source Code Pro"/>
              <a:cs typeface="Source Code Pro"/>
              <a:sym typeface="Source Code Pro"/>
            </a:endParaRPr>
          </a:p>
          <a:p>
            <a:pPr indent="0" lvl="0" marL="0" rtl="0" algn="l">
              <a:spcBef>
                <a:spcPts val="0"/>
              </a:spcBef>
              <a:spcAft>
                <a:spcPts val="0"/>
              </a:spcAft>
              <a:buNone/>
            </a:pPr>
            <a:r>
              <a:rPr lang="en">
                <a:latin typeface="Source Code Pro"/>
                <a:ea typeface="Source Code Pro"/>
                <a:cs typeface="Source Code Pro"/>
                <a:sym typeface="Source Code Pro"/>
              </a:rPr>
              <a:t>.</a:t>
            </a:r>
            <a:endParaRPr>
              <a:latin typeface="Source Code Pro"/>
              <a:ea typeface="Source Code Pro"/>
              <a:cs typeface="Source Code Pro"/>
              <a:sym typeface="Source Code Pro"/>
            </a:endParaRPr>
          </a:p>
          <a:p>
            <a:pPr indent="0" lvl="0" marL="0" rtl="0" algn="l">
              <a:spcBef>
                <a:spcPts val="0"/>
              </a:spcBef>
              <a:spcAft>
                <a:spcPts val="0"/>
              </a:spcAft>
              <a:buNone/>
            </a:pPr>
            <a:r>
              <a:rPr lang="en">
                <a:latin typeface="Source Code Pro"/>
                <a:ea typeface="Source Code Pro"/>
                <a:cs typeface="Source Code Pro"/>
                <a:sym typeface="Source Code Pro"/>
              </a:rPr>
              <a:t>.</a:t>
            </a:r>
            <a:endParaRPr>
              <a:latin typeface="Source Code Pro"/>
              <a:ea typeface="Source Code Pro"/>
              <a:cs typeface="Source Code Pro"/>
              <a:sym typeface="Source Code Pro"/>
            </a:endParaRPr>
          </a:p>
        </p:txBody>
      </p:sp>
      <p:sp>
        <p:nvSpPr>
          <p:cNvPr id="96" name="Google Shape;96;p17"/>
          <p:cNvSpPr txBox="1"/>
          <p:nvPr/>
        </p:nvSpPr>
        <p:spPr>
          <a:xfrm>
            <a:off x="2437350" y="507725"/>
            <a:ext cx="6108600" cy="71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10,000 images for people aged from 1 - 100</a:t>
            </a:r>
            <a:endParaRPr>
              <a:latin typeface="Source Code Pro"/>
              <a:ea typeface="Source Code Pro"/>
              <a:cs typeface="Source Code Pro"/>
              <a:sym typeface="Source Code P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Description &amp; Preparation</a:t>
            </a:r>
            <a:endParaRPr/>
          </a:p>
        </p:txBody>
      </p:sp>
      <p:sp>
        <p:nvSpPr>
          <p:cNvPr id="102" name="Google Shape;102;p1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Preparation steps (The same for both datasets)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03" name="Google Shape;103;p18"/>
          <p:cNvPicPr preferRelativeResize="0"/>
          <p:nvPr/>
        </p:nvPicPr>
        <p:blipFill>
          <a:blip r:embed="rId3">
            <a:alphaModFix/>
          </a:blip>
          <a:stretch>
            <a:fillRect/>
          </a:stretch>
        </p:blipFill>
        <p:spPr>
          <a:xfrm>
            <a:off x="729425" y="2123525"/>
            <a:ext cx="1571775" cy="2299025"/>
          </a:xfrm>
          <a:prstGeom prst="rect">
            <a:avLst/>
          </a:prstGeom>
          <a:noFill/>
          <a:ln>
            <a:noFill/>
          </a:ln>
        </p:spPr>
      </p:pic>
      <p:pic>
        <p:nvPicPr>
          <p:cNvPr id="104" name="Google Shape;104;p18"/>
          <p:cNvPicPr preferRelativeResize="0"/>
          <p:nvPr/>
        </p:nvPicPr>
        <p:blipFill>
          <a:blip r:embed="rId4">
            <a:alphaModFix/>
          </a:blip>
          <a:stretch>
            <a:fillRect/>
          </a:stretch>
        </p:blipFill>
        <p:spPr>
          <a:xfrm>
            <a:off x="2965432" y="2041063"/>
            <a:ext cx="1865817" cy="2463950"/>
          </a:xfrm>
          <a:prstGeom prst="rect">
            <a:avLst/>
          </a:prstGeom>
          <a:noFill/>
          <a:ln>
            <a:noFill/>
          </a:ln>
        </p:spPr>
      </p:pic>
      <p:pic>
        <p:nvPicPr>
          <p:cNvPr id="105" name="Google Shape;105;p18"/>
          <p:cNvPicPr preferRelativeResize="0"/>
          <p:nvPr/>
        </p:nvPicPr>
        <p:blipFill>
          <a:blip r:embed="rId5">
            <a:alphaModFix/>
          </a:blip>
          <a:stretch>
            <a:fillRect/>
          </a:stretch>
        </p:blipFill>
        <p:spPr>
          <a:xfrm>
            <a:off x="5495471" y="2408688"/>
            <a:ext cx="1414975" cy="1728700"/>
          </a:xfrm>
          <a:prstGeom prst="rect">
            <a:avLst/>
          </a:prstGeom>
          <a:noFill/>
          <a:ln>
            <a:noFill/>
          </a:ln>
        </p:spPr>
      </p:pic>
      <p:pic>
        <p:nvPicPr>
          <p:cNvPr id="106" name="Google Shape;106;p18"/>
          <p:cNvPicPr preferRelativeResize="0"/>
          <p:nvPr/>
        </p:nvPicPr>
        <p:blipFill>
          <a:blip r:embed="rId6">
            <a:alphaModFix/>
          </a:blip>
          <a:stretch>
            <a:fillRect/>
          </a:stretch>
        </p:blipFill>
        <p:spPr>
          <a:xfrm>
            <a:off x="7405275" y="2677725"/>
            <a:ext cx="1219200" cy="1190625"/>
          </a:xfrm>
          <a:prstGeom prst="rect">
            <a:avLst/>
          </a:prstGeom>
          <a:noFill/>
          <a:ln>
            <a:noFill/>
          </a:ln>
        </p:spPr>
      </p:pic>
      <p:sp>
        <p:nvSpPr>
          <p:cNvPr id="107" name="Google Shape;107;p18"/>
          <p:cNvSpPr/>
          <p:nvPr/>
        </p:nvSpPr>
        <p:spPr>
          <a:xfrm>
            <a:off x="855775" y="4856100"/>
            <a:ext cx="7699200" cy="237600"/>
          </a:xfrm>
          <a:prstGeom prst="rightArrow">
            <a:avLst>
              <a:gd fmla="val 50000" name="adj1"/>
              <a:gd fmla="val 50000" name="adj2"/>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8"/>
          <p:cNvSpPr txBox="1"/>
          <p:nvPr/>
        </p:nvSpPr>
        <p:spPr>
          <a:xfrm>
            <a:off x="1390425" y="4505000"/>
            <a:ext cx="2555700" cy="71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Face Detection, MTCNN</a:t>
            </a:r>
            <a:endParaRPr>
              <a:latin typeface="Source Code Pro"/>
              <a:ea typeface="Source Code Pro"/>
              <a:cs typeface="Source Code Pro"/>
              <a:sym typeface="Source Code Pro"/>
            </a:endParaRPr>
          </a:p>
        </p:txBody>
      </p:sp>
      <p:sp>
        <p:nvSpPr>
          <p:cNvPr id="109" name="Google Shape;109;p18"/>
          <p:cNvSpPr txBox="1"/>
          <p:nvPr/>
        </p:nvSpPr>
        <p:spPr>
          <a:xfrm>
            <a:off x="4572000" y="4505000"/>
            <a:ext cx="1651800" cy="71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Face Cropping</a:t>
            </a:r>
            <a:endParaRPr>
              <a:latin typeface="Source Code Pro"/>
              <a:ea typeface="Source Code Pro"/>
              <a:cs typeface="Source Code Pro"/>
              <a:sym typeface="Source Code Pro"/>
            </a:endParaRPr>
          </a:p>
        </p:txBody>
      </p:sp>
      <p:sp>
        <p:nvSpPr>
          <p:cNvPr id="110" name="Google Shape;110;p18"/>
          <p:cNvSpPr txBox="1"/>
          <p:nvPr/>
        </p:nvSpPr>
        <p:spPr>
          <a:xfrm>
            <a:off x="6643975" y="4375200"/>
            <a:ext cx="1911000" cy="71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Convert colors and resize</a:t>
            </a:r>
            <a:endParaRPr>
              <a:latin typeface="Source Code Pro"/>
              <a:ea typeface="Source Code Pro"/>
              <a:cs typeface="Source Code Pro"/>
              <a:sym typeface="Source Code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Preparation Cont’</a:t>
            </a:r>
            <a:endParaRPr/>
          </a:p>
        </p:txBody>
      </p:sp>
      <p:sp>
        <p:nvSpPr>
          <p:cNvPr id="116" name="Google Shape;116;p1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product after flattening them:</a:t>
            </a:r>
            <a:endParaRPr/>
          </a:p>
          <a:p>
            <a:pPr indent="0" lvl="0" marL="0" rtl="0" algn="l">
              <a:spcBef>
                <a:spcPts val="1600"/>
              </a:spcBef>
              <a:spcAft>
                <a:spcPts val="1600"/>
              </a:spcAft>
              <a:buNone/>
            </a:pPr>
            <a:r>
              <a:t/>
            </a:r>
            <a:endParaRPr/>
          </a:p>
        </p:txBody>
      </p:sp>
      <p:pic>
        <p:nvPicPr>
          <p:cNvPr id="117" name="Google Shape;117;p19"/>
          <p:cNvPicPr preferRelativeResize="0"/>
          <p:nvPr/>
        </p:nvPicPr>
        <p:blipFill>
          <a:blip r:embed="rId3">
            <a:alphaModFix/>
          </a:blip>
          <a:stretch>
            <a:fillRect/>
          </a:stretch>
        </p:blipFill>
        <p:spPr>
          <a:xfrm>
            <a:off x="485775" y="1870425"/>
            <a:ext cx="8172450" cy="2971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Original Faces</a:t>
            </a:r>
            <a:endParaRPr/>
          </a:p>
          <a:p>
            <a:pPr indent="0" lvl="0" marL="0" rtl="0" algn="l">
              <a:spcBef>
                <a:spcPts val="0"/>
              </a:spcBef>
              <a:spcAft>
                <a:spcPts val="0"/>
              </a:spcAft>
              <a:buNone/>
            </a:pPr>
            <a:r>
              <a:t/>
            </a:r>
            <a:endParaRPr/>
          </a:p>
        </p:txBody>
      </p:sp>
      <p:pic>
        <p:nvPicPr>
          <p:cNvPr id="123" name="Google Shape;123;p20"/>
          <p:cNvPicPr preferRelativeResize="0"/>
          <p:nvPr/>
        </p:nvPicPr>
        <p:blipFill>
          <a:blip r:embed="rId3">
            <a:alphaModFix/>
          </a:blip>
          <a:stretch>
            <a:fillRect/>
          </a:stretch>
        </p:blipFill>
        <p:spPr>
          <a:xfrm>
            <a:off x="1223975" y="1577600"/>
            <a:ext cx="6358973" cy="2739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292850"/>
            <a:ext cx="44889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Dimensionality</a:t>
            </a:r>
            <a:r>
              <a:rPr lang="en"/>
              <a:t> Reduction </a:t>
            </a:r>
            <a:endParaRPr/>
          </a:p>
        </p:txBody>
      </p:sp>
      <p:pic>
        <p:nvPicPr>
          <p:cNvPr id="129" name="Google Shape;129;p21"/>
          <p:cNvPicPr preferRelativeResize="0"/>
          <p:nvPr/>
        </p:nvPicPr>
        <p:blipFill>
          <a:blip r:embed="rId3">
            <a:alphaModFix/>
          </a:blip>
          <a:stretch>
            <a:fillRect/>
          </a:stretch>
        </p:blipFill>
        <p:spPr>
          <a:xfrm>
            <a:off x="4867275" y="177025"/>
            <a:ext cx="3458775" cy="2452900"/>
          </a:xfrm>
          <a:prstGeom prst="rect">
            <a:avLst/>
          </a:prstGeom>
          <a:noFill/>
          <a:ln>
            <a:noFill/>
          </a:ln>
        </p:spPr>
      </p:pic>
      <p:pic>
        <p:nvPicPr>
          <p:cNvPr id="130" name="Google Shape;130;p21"/>
          <p:cNvPicPr preferRelativeResize="0"/>
          <p:nvPr/>
        </p:nvPicPr>
        <p:blipFill>
          <a:blip r:embed="rId4">
            <a:alphaModFix/>
          </a:blip>
          <a:stretch>
            <a:fillRect/>
          </a:stretch>
        </p:blipFill>
        <p:spPr>
          <a:xfrm>
            <a:off x="5079150" y="2724325"/>
            <a:ext cx="3246900" cy="2273640"/>
          </a:xfrm>
          <a:prstGeom prst="rect">
            <a:avLst/>
          </a:prstGeom>
          <a:noFill/>
          <a:ln>
            <a:noFill/>
          </a:ln>
        </p:spPr>
      </p:pic>
      <p:sp>
        <p:nvSpPr>
          <p:cNvPr id="131" name="Google Shape;131;p21"/>
          <p:cNvSpPr txBox="1"/>
          <p:nvPr>
            <p:ph type="title"/>
          </p:nvPr>
        </p:nvSpPr>
        <p:spPr>
          <a:xfrm>
            <a:off x="826025" y="1989075"/>
            <a:ext cx="3246900" cy="19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Source Code Pro"/>
                <a:ea typeface="Source Code Pro"/>
                <a:cs typeface="Source Code Pro"/>
                <a:sym typeface="Source Code Pro"/>
              </a:rPr>
              <a:t>Principal Component Analysis</a:t>
            </a:r>
            <a:endParaRPr b="0">
              <a:latin typeface="Source Code Pro"/>
              <a:ea typeface="Source Code Pro"/>
              <a:cs typeface="Source Code Pro"/>
              <a:sym typeface="Source Code Pr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